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65" r:id="rId2"/>
    <p:sldId id="262" r:id="rId3"/>
    <p:sldId id="280" r:id="rId4"/>
    <p:sldId id="278" r:id="rId5"/>
    <p:sldId id="279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57" r:id="rId18"/>
    <p:sldId id="258" r:id="rId19"/>
    <p:sldId id="259" r:id="rId20"/>
    <p:sldId id="282" r:id="rId21"/>
    <p:sldId id="260" r:id="rId22"/>
    <p:sldId id="261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8DBE8-A5C4-46D6-9856-493A082DD8BD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1263-32A2-412F-B63B-922006D7B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28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to go through perception process</a:t>
            </a:r>
          </a:p>
          <a:p>
            <a:r>
              <a:rPr lang="en-US" dirty="0" smtClean="0"/>
              <a:t>Boys</a:t>
            </a:r>
            <a:r>
              <a:rPr lang="en-US" baseline="0" dirty="0" smtClean="0"/>
              <a:t> will be girls </a:t>
            </a:r>
          </a:p>
          <a:p>
            <a:r>
              <a:rPr lang="en-US" dirty="0" smtClean="0"/>
              <a:t>https://www.youtube.com/watch?v=FukzyfIqYf8</a:t>
            </a:r>
          </a:p>
          <a:p>
            <a:endParaRPr lang="en-US" dirty="0" smtClean="0"/>
          </a:p>
          <a:p>
            <a:r>
              <a:rPr lang="en-US" dirty="0" smtClean="0"/>
              <a:t>Culture and gender in group out group, social and gender roles</a:t>
            </a:r>
          </a:p>
          <a:p>
            <a:r>
              <a:rPr lang="en-US" dirty="0" smtClean="0"/>
              <a:t>Be competent, Never make assumptions </a:t>
            </a:r>
          </a:p>
          <a:p>
            <a:endParaRPr lang="en-US" dirty="0" smtClean="0"/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order reality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order</a:t>
            </a:r>
            <a:r>
              <a:rPr lang="en-US" baseline="0" dirty="0" smtClean="0"/>
              <a:t> reality</a:t>
            </a:r>
          </a:p>
          <a:p>
            <a:r>
              <a:rPr lang="en-US" baseline="0" dirty="0" smtClean="0"/>
              <a:t>Shared reality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3741C-0146-4915-B90C-0F0B0D322F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81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 to go through perception process</a:t>
            </a:r>
          </a:p>
          <a:p>
            <a:r>
              <a:rPr lang="en-US" dirty="0" smtClean="0"/>
              <a:t>Boys</a:t>
            </a:r>
            <a:r>
              <a:rPr lang="en-US" baseline="0" dirty="0" smtClean="0"/>
              <a:t> will be girls </a:t>
            </a:r>
          </a:p>
          <a:p>
            <a:r>
              <a:rPr lang="en-US" dirty="0" smtClean="0"/>
              <a:t>https://www.youtube.com/watch?v=FukzyfIqYf8</a:t>
            </a:r>
          </a:p>
          <a:p>
            <a:endParaRPr lang="en-US" dirty="0" smtClean="0"/>
          </a:p>
          <a:p>
            <a:r>
              <a:rPr lang="en-US" dirty="0" smtClean="0"/>
              <a:t>Culture and gender in group out group, social and gender roles</a:t>
            </a:r>
          </a:p>
          <a:p>
            <a:r>
              <a:rPr lang="en-US" dirty="0" smtClean="0"/>
              <a:t>Be competent, Never make assumptions </a:t>
            </a:r>
          </a:p>
          <a:p>
            <a:endParaRPr lang="en-US" dirty="0" smtClean="0"/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order reality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order</a:t>
            </a:r>
            <a:r>
              <a:rPr lang="en-US" baseline="0" dirty="0" smtClean="0"/>
              <a:t> reality</a:t>
            </a:r>
          </a:p>
          <a:p>
            <a:r>
              <a:rPr lang="en-US" baseline="0" dirty="0" smtClean="0"/>
              <a:t>Shared reality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3741C-0146-4915-B90C-0F0B0D322F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16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0AA2BCB-F3A7-4E35-8CFF-A00EC837C0D0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0EB085A-6675-4AF9-A377-7CB240A7509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B_lTKZm1T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ukzyfIqYf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9OF3wHDw0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1905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800" dirty="0" smtClean="0">
                <a:solidFill>
                  <a:srgbClr val="169A8A"/>
                </a:solidFill>
                <a:latin typeface="Century Gothic" pitchFamily="34" charset="0"/>
              </a:rPr>
              <a:t>Chapter 3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>
          <a:xfrm>
            <a:off x="5422900" y="3408363"/>
            <a:ext cx="3048000" cy="1219200"/>
          </a:xfrm>
          <a:prstGeom prst="roundRect">
            <a:avLst>
              <a:gd name="adj" fmla="val 16667"/>
            </a:avLst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pPr marL="114300" indent="0" eaLnBrk="1" hangingPunct="1">
              <a:buFont typeface="Arial" charset="0"/>
              <a:buNone/>
            </a:pPr>
            <a:r>
              <a:rPr lang="en-US" sz="3200" b="1" smtClean="0">
                <a:solidFill>
                  <a:srgbClr val="56407E"/>
                </a:solidFill>
                <a:latin typeface="Century Gothic" pitchFamily="34" charset="0"/>
              </a:rPr>
              <a:t>Perceiving </a:t>
            </a:r>
          </a:p>
          <a:p>
            <a:pPr marL="114300" indent="0" eaLnBrk="1" hangingPunct="1">
              <a:buFont typeface="Arial" charset="0"/>
              <a:buNone/>
            </a:pPr>
            <a:r>
              <a:rPr lang="en-US" sz="3200" b="1" smtClean="0">
                <a:solidFill>
                  <a:srgbClr val="56407E"/>
                </a:solidFill>
                <a:latin typeface="Century Gothic" pitchFamily="34" charset="0"/>
              </a:rPr>
              <a:t>Others</a:t>
            </a:r>
          </a:p>
        </p:txBody>
      </p:sp>
      <p:pic>
        <p:nvPicPr>
          <p:cNvPr id="7" name="Picture 3" descr="gestalt percepti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" y="1333500"/>
            <a:ext cx="4586288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978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Week 4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02936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Read chapter 3 of textbook</a:t>
            </a:r>
          </a:p>
          <a:p>
            <a:endParaRPr lang="en-US" dirty="0"/>
          </a:p>
          <a:p>
            <a:r>
              <a:rPr lang="en-US" dirty="0" smtClean="0"/>
              <a:t>Understand perception as a process</a:t>
            </a:r>
          </a:p>
          <a:p>
            <a:r>
              <a:rPr lang="en-US" dirty="0" smtClean="0"/>
              <a:t>Examine our influences on perception</a:t>
            </a:r>
          </a:p>
          <a:p>
            <a:r>
              <a:rPr lang="en-US" dirty="0" smtClean="0"/>
              <a:t>Learn how we interpret information</a:t>
            </a:r>
          </a:p>
          <a:p>
            <a:r>
              <a:rPr lang="en-US" dirty="0" smtClean="0"/>
              <a:t>Learn how we form impressions of others</a:t>
            </a:r>
          </a:p>
          <a:p>
            <a:r>
              <a:rPr lang="en-US" dirty="0" smtClean="0"/>
              <a:t>Learn perception checking process</a:t>
            </a:r>
          </a:p>
          <a:p>
            <a:endParaRPr lang="en-US" dirty="0"/>
          </a:p>
          <a:p>
            <a:r>
              <a:rPr lang="en-US" dirty="0" smtClean="0"/>
              <a:t>Complete Participation 3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the next screen there is a picture: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down as many different things you see that compose the picture?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did you notice? </a:t>
            </a:r>
          </a:p>
          <a:p>
            <a:endParaRPr lang="en-US" dirty="0"/>
          </a:p>
          <a:p>
            <a:r>
              <a:rPr lang="en-US" dirty="0" smtClean="0"/>
              <a:t>How does this connect to perceptions?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59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pictures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48" y="609600"/>
            <a:ext cx="8899104" cy="5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1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8" y="457200"/>
            <a:ext cx="8229600" cy="1066800"/>
          </a:xfrm>
        </p:spPr>
        <p:txBody>
          <a:bodyPr/>
          <a:lstStyle/>
          <a:p>
            <a:r>
              <a:rPr lang="en-US" dirty="0" smtClean="0"/>
              <a:t>Perception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918" y="1676400"/>
            <a:ext cx="7812882" cy="4952999"/>
          </a:xfrm>
        </p:spPr>
        <p:txBody>
          <a:bodyPr>
            <a:normAutofit/>
          </a:bodyPr>
          <a:lstStyle/>
          <a:p>
            <a:r>
              <a:rPr lang="en-US" sz="2700" dirty="0"/>
              <a:t>Selecting</a:t>
            </a:r>
          </a:p>
          <a:p>
            <a:pPr lvl="1"/>
            <a:r>
              <a:rPr lang="en-US" sz="2700" dirty="0">
                <a:hlinkClick r:id="rId3"/>
              </a:rPr>
              <a:t>Awareness </a:t>
            </a:r>
            <a:r>
              <a:rPr lang="en-US" sz="2700" dirty="0" smtClean="0">
                <a:hlinkClick r:id="rId3"/>
              </a:rPr>
              <a:t>test</a:t>
            </a:r>
            <a:endParaRPr lang="en-US" sz="2700" dirty="0" smtClean="0"/>
          </a:p>
          <a:p>
            <a:r>
              <a:rPr lang="en-US" sz="2700" dirty="0" smtClean="0"/>
              <a:t>Did you pass the awareness test? Why or why not?</a:t>
            </a:r>
          </a:p>
          <a:p>
            <a:r>
              <a:rPr lang="en-US" sz="2700" dirty="0" smtClean="0"/>
              <a:t>Organizing</a:t>
            </a:r>
            <a:endParaRPr lang="en-US" sz="2700" dirty="0"/>
          </a:p>
          <a:p>
            <a:r>
              <a:rPr lang="en-US" sz="2700" dirty="0"/>
              <a:t>Interpreting</a:t>
            </a:r>
          </a:p>
          <a:p>
            <a:endParaRPr lang="en-US" sz="2700" dirty="0"/>
          </a:p>
          <a:p>
            <a:endParaRPr lang="en-US" sz="2700" dirty="0" smtClean="0"/>
          </a:p>
          <a:p>
            <a:r>
              <a:rPr lang="en-US" sz="2700" dirty="0" smtClean="0"/>
              <a:t>External-Response/negotiation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282019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solidFill>
                  <a:srgbClr val="169A8A"/>
                </a:solidFill>
                <a:latin typeface="Century Gothic" pitchFamily="34" charset="0"/>
              </a:rPr>
              <a:t>Perception as a Process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33350" y="1355725"/>
            <a:ext cx="8229600" cy="4038600"/>
          </a:xfrm>
        </p:spPr>
        <p:txBody>
          <a:bodyPr/>
          <a:lstStyle/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2600" b="1" dirty="0" smtClean="0">
                <a:solidFill>
                  <a:srgbClr val="56407E"/>
                </a:solidFill>
                <a:latin typeface="Century Gothic" pitchFamily="34" charset="0"/>
              </a:rPr>
              <a:t>Perception</a:t>
            </a:r>
            <a:r>
              <a:rPr lang="en-US" sz="2600" b="1" dirty="0" smtClean="0">
                <a:latin typeface="Century Gothic" pitchFamily="34" charset="0"/>
              </a:rPr>
              <a:t> </a:t>
            </a:r>
            <a:r>
              <a:rPr lang="en-US" sz="2600" dirty="0" smtClean="0">
                <a:latin typeface="Century Gothic" pitchFamily="34" charset="0"/>
              </a:rPr>
              <a:t>is the process of </a:t>
            </a:r>
            <a:r>
              <a:rPr lang="en-US" sz="2600" b="1" dirty="0" smtClean="0">
                <a:latin typeface="Century Gothic" pitchFamily="34" charset="0"/>
              </a:rPr>
              <a:t>selecting</a:t>
            </a:r>
            <a:r>
              <a:rPr lang="en-US" sz="2600" dirty="0" smtClean="0">
                <a:latin typeface="Century Gothic" pitchFamily="34" charset="0"/>
              </a:rPr>
              <a:t>, </a:t>
            </a:r>
            <a:r>
              <a:rPr lang="en-US" sz="2600" b="1" dirty="0" smtClean="0">
                <a:latin typeface="Century Gothic" pitchFamily="34" charset="0"/>
              </a:rPr>
              <a:t>organizing</a:t>
            </a:r>
            <a:r>
              <a:rPr lang="en-US" sz="2600" dirty="0" smtClean="0">
                <a:latin typeface="Century Gothic" pitchFamily="34" charset="0"/>
              </a:rPr>
              <a:t>, and </a:t>
            </a:r>
            <a:r>
              <a:rPr lang="en-US" sz="2600" b="1" dirty="0" smtClean="0">
                <a:latin typeface="Century Gothic" pitchFamily="34" charset="0"/>
              </a:rPr>
              <a:t>interpreting</a:t>
            </a:r>
            <a:r>
              <a:rPr lang="en-US" sz="2600" dirty="0" smtClean="0">
                <a:latin typeface="Century Gothic" pitchFamily="34" charset="0"/>
              </a:rPr>
              <a:t> information from our senses.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71800"/>
            <a:ext cx="4343400" cy="3130378"/>
          </a:xfrm>
          <a:prstGeom prst="rect">
            <a:avLst/>
          </a:prstGeom>
        </p:spPr>
      </p:pic>
      <p:sp>
        <p:nvSpPr>
          <p:cNvPr id="9" name="TextBox 1"/>
          <p:cNvSpPr txBox="1">
            <a:spLocks noChangeArrowheads="1"/>
          </p:cNvSpPr>
          <p:nvPr/>
        </p:nvSpPr>
        <p:spPr bwMode="auto">
          <a:xfrm rot="16200000">
            <a:off x="4057650" y="3594156"/>
            <a:ext cx="48006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800" dirty="0">
                <a:latin typeface="Century Gothic" pitchFamily="34" charset="0"/>
              </a:rPr>
              <a:t>Stephen Vaughan/© Warner Bros./</a:t>
            </a:r>
            <a:r>
              <a:rPr lang="en-US" sz="800" dirty="0" smtClean="0">
                <a:latin typeface="Century Gothic" pitchFamily="34" charset="0"/>
              </a:rPr>
              <a:t>Everett Collection</a:t>
            </a:r>
            <a:endParaRPr lang="en-US" sz="8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850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169A8A"/>
                </a:solidFill>
                <a:latin typeface="Century Gothic" pitchFamily="34" charset="0"/>
              </a:rPr>
              <a:t>The Process of Perception</a:t>
            </a:r>
            <a:endParaRPr lang="en-US" sz="4000" dirty="0">
              <a:solidFill>
                <a:srgbClr val="169A8A"/>
              </a:solidFill>
              <a:latin typeface="Century Gothic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2057400"/>
            <a:ext cx="8153400" cy="43434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en-US" sz="32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96FB5"/>
                </a:solidFill>
              </a:rPr>
              <a:t>	</a:t>
            </a: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TextBox 3"/>
          <p:cNvSpPr txBox="1">
            <a:spLocks noChangeArrowheads="1"/>
          </p:cNvSpPr>
          <p:nvPr/>
        </p:nvSpPr>
        <p:spPr bwMode="auto">
          <a:xfrm>
            <a:off x="1143000" y="2184977"/>
            <a:ext cx="6400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4000" dirty="0">
                <a:latin typeface="Century Gothic" pitchFamily="34" charset="0"/>
              </a:rPr>
              <a:t>Figure 3.1</a:t>
            </a:r>
          </a:p>
        </p:txBody>
      </p:sp>
      <p:pic>
        <p:nvPicPr>
          <p:cNvPr id="410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92475"/>
            <a:ext cx="827405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 on perceptions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6400800" cy="4876799"/>
          </a:xfrm>
        </p:spPr>
        <p:txBody>
          <a:bodyPr/>
          <a:lstStyle/>
          <a:p>
            <a:r>
              <a:rPr lang="en-US" sz="3600" dirty="0"/>
              <a:t>Culture</a:t>
            </a:r>
          </a:p>
          <a:p>
            <a:r>
              <a:rPr lang="en-US" sz="3600" dirty="0"/>
              <a:t>Gender</a:t>
            </a:r>
          </a:p>
          <a:p>
            <a:r>
              <a:rPr lang="en-US" sz="3600" dirty="0" smtClean="0"/>
              <a:t>Psychological</a:t>
            </a:r>
            <a:endParaRPr lang="en-US" sz="3600" dirty="0"/>
          </a:p>
          <a:p>
            <a:pPr lvl="1"/>
            <a:r>
              <a:rPr lang="en-US" sz="3600" dirty="0">
                <a:solidFill>
                  <a:schemeClr val="tx1"/>
                </a:solidFill>
              </a:rPr>
              <a:t>Personality</a:t>
            </a:r>
          </a:p>
          <a:p>
            <a:r>
              <a:rPr lang="en-US" sz="3600" dirty="0" smtClean="0"/>
              <a:t>Physiological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16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Influences on perceptions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Gender and culture</a:t>
            </a:r>
          </a:p>
          <a:p>
            <a:endParaRPr lang="en-US" sz="4000" dirty="0"/>
          </a:p>
          <a:p>
            <a:r>
              <a:rPr lang="en-US" sz="4000" dirty="0" smtClean="0">
                <a:hlinkClick r:id="rId2"/>
              </a:rPr>
              <a:t>Boys will be girls </a:t>
            </a:r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How did gender and culture influence your perception of video?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41892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057400"/>
            <a:ext cx="8305800" cy="4038600"/>
          </a:xfrm>
        </p:spPr>
        <p:txBody>
          <a:bodyPr>
            <a:normAutofit lnSpcReduction="10000"/>
          </a:bodyPr>
          <a:lstStyle/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Attributions</a:t>
            </a:r>
            <a:r>
              <a:rPr lang="en-US" sz="3200" dirty="0" smtClean="0">
                <a:latin typeface="Century Gothic" pitchFamily="34" charset="0"/>
              </a:rPr>
              <a:t> are explanations for others’ comments or behaviors.</a:t>
            </a:r>
          </a:p>
          <a:p>
            <a:pPr marL="114300" indent="0" eaLnBrk="1" hangingPunct="1">
              <a:lnSpc>
                <a:spcPct val="150000"/>
              </a:lnSpc>
              <a:spcBef>
                <a:spcPts val="1824"/>
              </a:spcBef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Attributions take two forms: 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i="1" dirty="0" smtClean="0">
                <a:solidFill>
                  <a:srgbClr val="56407E"/>
                </a:solidFill>
                <a:latin typeface="Century Gothic" pitchFamily="34" charset="0"/>
              </a:rPr>
              <a:t>	</a:t>
            </a:r>
            <a:r>
              <a:rPr lang="en-US" sz="3200" i="1" dirty="0" smtClean="0">
                <a:solidFill>
                  <a:srgbClr val="FF9900"/>
                </a:solidFill>
                <a:latin typeface="Century Gothic" pitchFamily="34" charset="0"/>
              </a:rPr>
              <a:t>• </a:t>
            </a: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Internal</a:t>
            </a:r>
            <a:endParaRPr lang="en-US" sz="3200" dirty="0" smtClean="0">
              <a:latin typeface="Century Gothic" pitchFamily="34" charset="0"/>
            </a:endParaRP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	</a:t>
            </a: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• External</a:t>
            </a: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723900"/>
            <a:ext cx="76200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Interpreting the Information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02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8305800" cy="5257800"/>
          </a:xfrm>
        </p:spPr>
        <p:txBody>
          <a:bodyPr/>
          <a:lstStyle/>
          <a:p>
            <a:pPr marL="11430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800" b="1" dirty="0" smtClean="0">
                <a:solidFill>
                  <a:srgbClr val="56407E"/>
                </a:solidFill>
                <a:latin typeface="Century Gothic" panose="020B0502020202020204" pitchFamily="34" charset="0"/>
              </a:rPr>
              <a:t>Internal (dispositional)</a:t>
            </a:r>
            <a:r>
              <a:rPr lang="en-US" altLang="en-US" sz="2800" dirty="0" smtClean="0">
                <a:latin typeface="Century Gothic" panose="020B0502020202020204" pitchFamily="34" charset="0"/>
              </a:rPr>
              <a:t>: behavior stems from internal causes, namely personality</a:t>
            </a:r>
          </a:p>
          <a:p>
            <a:pPr marL="11430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800" dirty="0" smtClean="0">
                <a:latin typeface="Century Gothic" panose="020B0502020202020204" pitchFamily="34" charset="0"/>
              </a:rPr>
              <a:t>	Driving</a:t>
            </a:r>
          </a:p>
          <a:p>
            <a:pPr marL="411163" lvl="1" indent="0" eaLnBrk="1" hangingPunct="1">
              <a:lnSpc>
                <a:spcPct val="150000"/>
              </a:lnSpc>
              <a:buNone/>
            </a:pPr>
            <a:r>
              <a:rPr lang="en-US" altLang="en-US" sz="2800" i="1" dirty="0" smtClean="0">
                <a:latin typeface="Century Gothic" panose="020B0502020202020204" pitchFamily="34" charset="0"/>
              </a:rPr>
              <a:t>		That lady is an idiot!</a:t>
            </a:r>
          </a:p>
          <a:p>
            <a:pPr marL="411163" lvl="1" indent="0" eaLnBrk="1" hangingPunct="1">
              <a:lnSpc>
                <a:spcPct val="150000"/>
              </a:lnSpc>
              <a:buNone/>
            </a:pPr>
            <a:r>
              <a:rPr lang="en-US" altLang="en-US" sz="2800" dirty="0" smtClean="0">
                <a:latin typeface="Century Gothic" panose="020B0502020202020204" pitchFamily="34" charset="0"/>
              </a:rPr>
              <a:t>	</a:t>
            </a:r>
            <a:r>
              <a:rPr lang="en-US" altLang="en-US" sz="28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No Reply to Email</a:t>
            </a:r>
          </a:p>
          <a:p>
            <a:pPr marL="411163" lvl="1" indent="0" eaLnBrk="1" hangingPunct="1">
              <a:lnSpc>
                <a:spcPct val="150000"/>
              </a:lnSpc>
              <a:buNone/>
            </a:pPr>
            <a:r>
              <a:rPr lang="en-US" altLang="en-US" sz="2800" dirty="0" smtClean="0">
                <a:latin typeface="Century Gothic" panose="020B0502020202020204" pitchFamily="34" charset="0"/>
              </a:rPr>
              <a:t>		</a:t>
            </a:r>
            <a:r>
              <a:rPr lang="en-US" altLang="en-US" sz="2800" i="1" dirty="0" smtClean="0">
                <a:latin typeface="Century Gothic" panose="020B0502020202020204" pitchFamily="34" charset="0"/>
              </a:rPr>
              <a:t>Prof doesn’t care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Internal Attributions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3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8305800" cy="5257800"/>
          </a:xfrm>
        </p:spPr>
        <p:txBody>
          <a:bodyPr/>
          <a:lstStyle/>
          <a:p>
            <a:pPr marL="11430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800" b="1" dirty="0" smtClean="0">
                <a:solidFill>
                  <a:srgbClr val="56407E"/>
                </a:solidFill>
                <a:latin typeface="Century Gothic" panose="020B0502020202020204" pitchFamily="34" charset="0"/>
              </a:rPr>
              <a:t>External (situational)</a:t>
            </a:r>
            <a:r>
              <a:rPr lang="en-US" altLang="en-US" sz="2800" dirty="0" smtClean="0">
                <a:latin typeface="Century Gothic" panose="020B0502020202020204" pitchFamily="34" charset="0"/>
              </a:rPr>
              <a:t>: behavior stems from external causes, namely circumstance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2800" dirty="0" smtClean="0">
                <a:latin typeface="Century Gothic" panose="020B0502020202020204" pitchFamily="34" charset="0"/>
              </a:rPr>
              <a:t>Bad Driver</a:t>
            </a:r>
          </a:p>
          <a:p>
            <a:pPr lvl="2" eaLnBrk="1" hangingPunct="1">
              <a:lnSpc>
                <a:spcPct val="150000"/>
              </a:lnSpc>
            </a:pPr>
            <a:r>
              <a:rPr lang="en-US" altLang="en-US" sz="2400" dirty="0" smtClean="0">
                <a:latin typeface="Century Gothic" panose="020B0502020202020204" pitchFamily="34" charset="0"/>
              </a:rPr>
              <a:t>First time driving-learning</a:t>
            </a:r>
            <a:endParaRPr lang="en-US" altLang="en-US" sz="2400" dirty="0">
              <a:latin typeface="Century Gothic" panose="020B0502020202020204" pitchFamily="34" charset="0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en-US" sz="2800" dirty="0" smtClean="0">
                <a:latin typeface="Century Gothic" panose="020B0502020202020204" pitchFamily="34" charset="0"/>
              </a:rPr>
              <a:t>No Reply to Email</a:t>
            </a:r>
          </a:p>
          <a:p>
            <a:pPr lvl="2" eaLnBrk="1" hangingPunct="1">
              <a:lnSpc>
                <a:spcPct val="150000"/>
              </a:lnSpc>
            </a:pPr>
            <a:r>
              <a:rPr lang="en-US" altLang="en-US" sz="2400" dirty="0" smtClean="0">
                <a:latin typeface="Century Gothic" panose="020B0502020202020204" pitchFamily="34" charset="0"/>
              </a:rPr>
              <a:t>Had to take dog to vet</a:t>
            </a:r>
          </a:p>
          <a:p>
            <a:pPr lvl="1" eaLnBrk="1" hangingPunct="1">
              <a:lnSpc>
                <a:spcPct val="150000"/>
              </a:lnSpc>
            </a:pPr>
            <a:endParaRPr lang="en-US" altLang="en-US" sz="2400" dirty="0" smtClean="0">
              <a:latin typeface="Century Gothic" panose="020B0502020202020204" pitchFamily="34" charset="0"/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External Attributions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517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05800" cy="5257800"/>
          </a:xfrm>
        </p:spPr>
        <p:txBody>
          <a:bodyPr/>
          <a:lstStyle/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endParaRPr lang="en-US" sz="3200" dirty="0" smtClean="0">
              <a:latin typeface="Century Gothic" pitchFamily="34" charset="0"/>
            </a:endParaRP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Three errors in </a:t>
            </a:r>
            <a:r>
              <a:rPr lang="en-US" sz="3200" dirty="0">
                <a:latin typeface="Century Gothic" pitchFamily="34" charset="0"/>
              </a:rPr>
              <a:t>a</a:t>
            </a:r>
            <a:r>
              <a:rPr lang="en-US" sz="3200" dirty="0" smtClean="0">
                <a:latin typeface="Century Gothic" pitchFamily="34" charset="0"/>
              </a:rPr>
              <a:t>ttribution: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1. 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Fundamental attribution error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2. 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Actor-observer effect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3. 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Self-serving bias</a:t>
            </a:r>
            <a:endParaRPr lang="en-US" sz="3200" dirty="0" smtClean="0">
              <a:latin typeface="Century Gothic" pitchFamily="34" charset="0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260927" y="914400"/>
            <a:ext cx="7620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Interpreting the Information (cont.)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642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05800" cy="5257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latin typeface="Century Gothic" pitchFamily="34" charset="0"/>
              </a:rPr>
              <a:t>Make internal attributions about other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  <a:defRPr/>
            </a:pPr>
            <a:endParaRPr lang="en-US" sz="2800" dirty="0" smtClean="0">
              <a:latin typeface="Century Gothic" pitchFamily="34" charset="0"/>
            </a:endParaRPr>
          </a:p>
          <a:p>
            <a:pPr lvl="1" eaLnBrk="1" hangingPunct="1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latin typeface="Century Gothic" pitchFamily="34" charset="0"/>
              </a:rPr>
              <a:t>Don’t/can’t perceive whole situation 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Char char="•"/>
              <a:defRPr/>
            </a:pPr>
            <a:endParaRPr lang="en-US" sz="2800" dirty="0" smtClean="0">
              <a:latin typeface="Century Gothic" pitchFamily="34" charset="0"/>
            </a:endParaRPr>
          </a:p>
          <a:p>
            <a:pPr lvl="1" eaLnBrk="1" hangingPunct="1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latin typeface="Century Gothic" pitchFamily="34" charset="0"/>
              </a:rPr>
              <a:t>Don’t/can’t know the external circumstances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Char char="•"/>
              <a:defRPr/>
            </a:pPr>
            <a:endParaRPr lang="en-US" sz="2800" dirty="0">
              <a:latin typeface="Century Gothic" pitchFamily="34" charset="0"/>
            </a:endParaRPr>
          </a:p>
          <a:p>
            <a:pPr lvl="1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i="1" dirty="0">
                <a:solidFill>
                  <a:srgbClr val="FF9900"/>
                </a:solidFill>
                <a:latin typeface="Century Gothic" pitchFamily="34" charset="0"/>
                <a:hlinkClick r:id="rId2"/>
              </a:rPr>
              <a:t>Supplemental video to add to explanation </a:t>
            </a:r>
            <a:endParaRPr lang="en-US" sz="2800" dirty="0" smtClean="0">
              <a:latin typeface="Century Gothic" pitchFamily="34" charset="0"/>
            </a:endParaRPr>
          </a:p>
          <a:p>
            <a:pPr marL="411163" lvl="1" indent="0" eaLnBrk="1" hangingPunct="1">
              <a:lnSpc>
                <a:spcPct val="150000"/>
              </a:lnSpc>
              <a:buNone/>
              <a:defRPr/>
            </a:pPr>
            <a:r>
              <a:rPr lang="en-US" sz="2400" dirty="0" smtClean="0">
                <a:latin typeface="Century Gothic" pitchFamily="34" charset="0"/>
              </a:rPr>
              <a:t> </a:t>
            </a:r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620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Fundamental Attribution Error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80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05800" cy="5257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en-US" sz="2800" dirty="0" smtClean="0">
                <a:latin typeface="Century Gothic" panose="020B0502020202020204" pitchFamily="34" charset="0"/>
              </a:rPr>
              <a:t>Make external attributions about own behaviors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800" dirty="0" smtClean="0">
                <a:latin typeface="Century Gothic" panose="020B0502020202020204" pitchFamily="34" charset="0"/>
              </a:rPr>
              <a:t>Give credit to external factors for our cx</a:t>
            </a:r>
          </a:p>
          <a:p>
            <a:pPr eaLnBrk="1" hangingPunct="1">
              <a:lnSpc>
                <a:spcPct val="150000"/>
              </a:lnSpc>
            </a:pPr>
            <a:endParaRPr lang="en-US" altLang="en-US" sz="2800" dirty="0">
              <a:latin typeface="Century Gothic" panose="020B0502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800" dirty="0" smtClean="0">
                <a:latin typeface="Century Gothic" panose="020B0502020202020204" pitchFamily="34" charset="0"/>
              </a:rPr>
              <a:t>Conflict- our angry response  is a result of their comments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Actor-Observer Effect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25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05800" cy="5257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en-US" sz="2600" dirty="0" smtClean="0">
                <a:latin typeface="Century Gothic" panose="020B0502020202020204" pitchFamily="34" charset="0"/>
              </a:rPr>
              <a:t>Make </a:t>
            </a:r>
            <a:r>
              <a:rPr lang="en-US" altLang="en-US" sz="2600" b="1" dirty="0" smtClean="0">
                <a:solidFill>
                  <a:srgbClr val="56407E"/>
                </a:solidFill>
                <a:latin typeface="Century Gothic" panose="020B0502020202020204" pitchFamily="34" charset="0"/>
              </a:rPr>
              <a:t>internal</a:t>
            </a:r>
            <a:r>
              <a:rPr lang="en-US" altLang="en-US" sz="2600" dirty="0" smtClean="0">
                <a:latin typeface="Century Gothic" panose="020B0502020202020204" pitchFamily="34" charset="0"/>
              </a:rPr>
              <a:t> attributions regarding our </a:t>
            </a:r>
            <a:r>
              <a:rPr lang="en-US" altLang="en-US" sz="2600" b="1" i="1" dirty="0" smtClean="0">
                <a:latin typeface="Century Gothic" panose="020B0502020202020204" pitchFamily="34" charset="0"/>
              </a:rPr>
              <a:t>successes</a:t>
            </a:r>
            <a:r>
              <a:rPr lang="en-US" altLang="en-US" sz="2600" dirty="0" smtClean="0">
                <a:latin typeface="Century Gothic" panose="020B0502020202020204" pitchFamily="34" charset="0"/>
              </a:rPr>
              <a:t>, and </a:t>
            </a:r>
            <a:r>
              <a:rPr lang="en-US" altLang="en-US" sz="2600" b="1" dirty="0" smtClean="0">
                <a:solidFill>
                  <a:srgbClr val="56407E"/>
                </a:solidFill>
                <a:latin typeface="Century Gothic" panose="020B0502020202020204" pitchFamily="34" charset="0"/>
              </a:rPr>
              <a:t>external</a:t>
            </a:r>
            <a:r>
              <a:rPr lang="en-US" altLang="en-US" sz="2600" dirty="0" smtClean="0">
                <a:latin typeface="Century Gothic" panose="020B0502020202020204" pitchFamily="34" charset="0"/>
              </a:rPr>
              <a:t> attributes regarding our </a:t>
            </a:r>
            <a:r>
              <a:rPr lang="en-US" altLang="en-US" sz="2600" b="1" i="1" dirty="0" smtClean="0">
                <a:latin typeface="Century Gothic" panose="020B0502020202020204" pitchFamily="34" charset="0"/>
              </a:rPr>
              <a:t>failures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2400" dirty="0" smtClean="0">
                <a:latin typeface="Century Gothic" panose="020B0502020202020204" pitchFamily="34" charset="0"/>
              </a:rPr>
              <a:t> I passed the exam!</a:t>
            </a:r>
          </a:p>
          <a:p>
            <a:pPr lvl="2" eaLnBrk="1" hangingPunct="1">
              <a:lnSpc>
                <a:spcPct val="150000"/>
              </a:lnSpc>
            </a:pPr>
            <a:r>
              <a:rPr lang="en-US" altLang="en-US" sz="2200" dirty="0" smtClean="0">
                <a:latin typeface="Century Gothic" panose="020B0502020202020204" pitchFamily="34" charset="0"/>
              </a:rPr>
              <a:t>______ attribution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2400" dirty="0" smtClean="0">
                <a:latin typeface="Century Gothic" panose="020B0502020202020204" pitchFamily="34" charset="0"/>
              </a:rPr>
              <a:t> I failed the exam </a:t>
            </a:r>
            <a:r>
              <a:rPr lang="en-US" altLang="en-US" sz="24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 </a:t>
            </a:r>
          </a:p>
          <a:p>
            <a:pPr lvl="2" eaLnBrk="1" hangingPunct="1">
              <a:lnSpc>
                <a:spcPct val="150000"/>
              </a:lnSpc>
            </a:pPr>
            <a:r>
              <a:rPr lang="en-US" altLang="en-US" sz="2200" dirty="0" smtClean="0">
                <a:latin typeface="Century Gothic" panose="020B0502020202020204" pitchFamily="34" charset="0"/>
                <a:sym typeface="Wingdings" panose="05000000000000000000" pitchFamily="2" charset="2"/>
              </a:rPr>
              <a:t>______ attribution </a:t>
            </a:r>
            <a:endParaRPr lang="en-US" altLang="en-US" sz="2200" dirty="0" smtClean="0">
              <a:latin typeface="Century Gothic" panose="020B0502020202020204" pitchFamily="34" charset="0"/>
            </a:endParaRP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Self-Serving Bias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32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686800" cy="1219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Impressions: Constructing </a:t>
            </a:r>
            <a:r>
              <a:rPr lang="en-US" sz="4400" dirty="0">
                <a:solidFill>
                  <a:srgbClr val="169A8A"/>
                </a:solidFill>
                <a:latin typeface="Century Gothic" pitchFamily="34" charset="0"/>
              </a:rPr>
              <a:t>Gestalts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7924800" cy="5410200"/>
          </a:xfrm>
        </p:spPr>
        <p:txBody>
          <a:bodyPr>
            <a:normAutofit lnSpcReduction="10000"/>
          </a:bodyPr>
          <a:lstStyle/>
          <a:p>
            <a:pPr marL="11430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3500" b="1" dirty="0" smtClean="0">
                <a:solidFill>
                  <a:srgbClr val="56407E"/>
                </a:solidFill>
                <a:latin typeface="Century Gothic" panose="020B0502020202020204" pitchFamily="34" charset="0"/>
              </a:rPr>
              <a:t>Gestalts</a:t>
            </a:r>
            <a:r>
              <a:rPr lang="en-US" altLang="en-US" sz="3500" b="1" dirty="0" smtClean="0">
                <a:solidFill>
                  <a:srgbClr val="006699"/>
                </a:solidFill>
                <a:latin typeface="Century Gothic" panose="020B0502020202020204" pitchFamily="34" charset="0"/>
              </a:rPr>
              <a:t> </a:t>
            </a:r>
            <a:r>
              <a:rPr lang="en-US" altLang="en-US" sz="3500" dirty="0" smtClean="0">
                <a:latin typeface="Century Gothic" panose="020B0502020202020204" pitchFamily="34" charset="0"/>
              </a:rPr>
              <a:t>are</a:t>
            </a:r>
            <a:r>
              <a:rPr lang="en-US" altLang="en-US" sz="3500" dirty="0" smtClean="0">
                <a:solidFill>
                  <a:srgbClr val="FF6600"/>
                </a:solidFill>
                <a:latin typeface="Century Gothic" panose="020B0502020202020204" pitchFamily="34" charset="0"/>
              </a:rPr>
              <a:t> </a:t>
            </a:r>
            <a:r>
              <a:rPr lang="en-US" altLang="en-US" sz="3500" dirty="0" smtClean="0">
                <a:latin typeface="Century Gothic" panose="020B0502020202020204" pitchFamily="34" charset="0"/>
              </a:rPr>
              <a:t>general impressions of people, either positive or negative.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3500" dirty="0" smtClean="0">
                <a:latin typeface="Century Gothic" panose="020B0502020202020204" pitchFamily="34" charset="0"/>
              </a:rPr>
              <a:t>Based on few observations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3500" dirty="0" smtClean="0">
                <a:latin typeface="Century Gothic" panose="020B0502020202020204" pitchFamily="34" charset="0"/>
              </a:rPr>
              <a:t>Made quickly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3500" dirty="0" smtClean="0">
                <a:latin typeface="Century Gothic" panose="020B0502020202020204" pitchFamily="34" charset="0"/>
              </a:rPr>
              <a:t>Require little communicative or mental effort</a:t>
            </a:r>
          </a:p>
          <a:p>
            <a:pPr marL="11430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2600" dirty="0" smtClean="0">
                <a:solidFill>
                  <a:srgbClr val="FF9900"/>
                </a:solidFill>
                <a:latin typeface="Century Gothic" panose="020B0502020202020204" pitchFamily="34" charset="0"/>
              </a:rPr>
              <a:t>	</a:t>
            </a:r>
            <a:r>
              <a:rPr lang="en-US" altLang="en-US" sz="2600" dirty="0" smtClean="0">
                <a:latin typeface="Century Gothic" panose="020B0502020202020204" pitchFamily="34" charset="0"/>
              </a:rPr>
              <a:t>	</a:t>
            </a:r>
            <a:r>
              <a:rPr lang="en-US" altLang="en-US" sz="2600" dirty="0" smtClean="0">
                <a:solidFill>
                  <a:srgbClr val="FF9900"/>
                </a:solidFill>
                <a:latin typeface="Century Gothic" panose="020B0502020202020204" pitchFamily="34" charset="0"/>
              </a:rPr>
              <a:t>	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en-US" sz="2600" dirty="0" smtClean="0">
              <a:latin typeface="Century Gothic" panose="020B0502020202020204" pitchFamily="34" charset="0"/>
            </a:endParaRPr>
          </a:p>
          <a:p>
            <a:pPr marL="11430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en-US" sz="2600" b="1" dirty="0" smtClean="0">
              <a:latin typeface="Century Gothic" panose="020B0502020202020204" pitchFamily="34" charset="0"/>
            </a:endParaRP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74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>
                <a:solidFill>
                  <a:srgbClr val="169A8A"/>
                </a:solidFill>
                <a:latin typeface="Century Gothic" pitchFamily="34" charset="0"/>
              </a:rPr>
              <a:t>Constructing </a:t>
            </a: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Gestalts (Cont’d)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8458200" cy="5181600"/>
          </a:xfrm>
        </p:spPr>
        <p:txBody>
          <a:bodyPr>
            <a:normAutofit lnSpcReduction="10000"/>
          </a:bodyPr>
          <a:lstStyle/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• 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Positivity bias</a:t>
            </a:r>
            <a:r>
              <a:rPr lang="en-US" sz="3200" dirty="0" smtClean="0">
                <a:latin typeface="Century Gothic" pitchFamily="34" charset="0"/>
              </a:rPr>
              <a:t>: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 </a:t>
            </a:r>
            <a:r>
              <a:rPr lang="en-US" sz="3200" dirty="0" smtClean="0">
                <a:latin typeface="Century Gothic" pitchFamily="34" charset="0"/>
              </a:rPr>
              <a:t>the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 </a:t>
            </a:r>
            <a:r>
              <a:rPr lang="en-US" sz="3200" dirty="0" smtClean="0">
                <a:latin typeface="Century Gothic" pitchFamily="34" charset="0"/>
              </a:rPr>
              <a:t>tendency for Gestalts 	to be positive when first formed</a:t>
            </a: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	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endParaRPr lang="en-US" sz="3200" dirty="0" smtClean="0">
              <a:solidFill>
                <a:srgbClr val="FF9900"/>
              </a:solidFill>
              <a:latin typeface="Century Gothic" pitchFamily="34" charset="0"/>
            </a:endParaRP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• 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Negativity effect</a:t>
            </a:r>
            <a:r>
              <a:rPr lang="en-US" sz="3200" dirty="0" smtClean="0">
                <a:latin typeface="Century Gothic" pitchFamily="34" charset="0"/>
              </a:rPr>
              <a:t>:</a:t>
            </a:r>
            <a:r>
              <a:rPr lang="en-US" sz="3200" dirty="0" smtClean="0">
                <a:solidFill>
                  <a:srgbClr val="56407E"/>
                </a:solidFill>
                <a:latin typeface="Century Gothic" pitchFamily="34" charset="0"/>
              </a:rPr>
              <a:t> </a:t>
            </a:r>
            <a:r>
              <a:rPr lang="en-US" sz="3200" dirty="0" smtClean="0">
                <a:latin typeface="Century Gothic" pitchFamily="34" charset="0"/>
              </a:rPr>
              <a:t>the tendency to emphasize the negative information we learn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	</a:t>
            </a: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	</a:t>
            </a:r>
            <a:endParaRPr lang="en-US" sz="2600" dirty="0" smtClean="0">
              <a:solidFill>
                <a:srgbClr val="FF9900"/>
              </a:solidFill>
              <a:latin typeface="Century Gothic" pitchFamily="34" charset="0"/>
            </a:endParaRPr>
          </a:p>
          <a:p>
            <a:pPr marL="114300" indent="0" eaLnBrk="1" hangingPunct="1">
              <a:buFont typeface="Arial" charset="0"/>
              <a:buNone/>
            </a:pPr>
            <a:endParaRPr lang="en-US" sz="2600" dirty="0" smtClean="0">
              <a:latin typeface="Century Gothic" pitchFamily="34" charset="0"/>
            </a:endParaRP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endParaRPr lang="en-US" sz="2600" b="1" dirty="0" smtClean="0">
              <a:latin typeface="Century Gothic" pitchFamily="34" charset="0"/>
            </a:endParaRP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>
                <a:solidFill>
                  <a:srgbClr val="169A8A"/>
                </a:solidFill>
                <a:latin typeface="Century Gothic" pitchFamily="34" charset="0"/>
              </a:rPr>
              <a:t>Constructing </a:t>
            </a: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Gestalts (cont.)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458200" cy="4953000"/>
          </a:xfrm>
        </p:spPr>
        <p:txBody>
          <a:bodyPr>
            <a:noAutofit/>
          </a:bodyPr>
          <a:lstStyle/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• 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Halo effect</a:t>
            </a:r>
            <a:r>
              <a:rPr lang="en-US" sz="3200" dirty="0" smtClean="0">
                <a:latin typeface="Century Gothic" pitchFamily="34" charset="0"/>
              </a:rPr>
              <a:t>:</a:t>
            </a:r>
            <a:r>
              <a:rPr lang="en-US" sz="3200" dirty="0" smtClean="0">
                <a:solidFill>
                  <a:srgbClr val="56407E"/>
                </a:solidFill>
                <a:latin typeface="Century Gothic" pitchFamily="34" charset="0"/>
              </a:rPr>
              <a:t> </a:t>
            </a:r>
            <a:r>
              <a:rPr lang="en-US" sz="3200" dirty="0" smtClean="0">
                <a:latin typeface="Century Gothic" pitchFamily="34" charset="0"/>
              </a:rPr>
              <a:t>positively interpreting what someone says or does because we have 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a positive Gestalt of him or her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• </a:t>
            </a: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Horn effect</a:t>
            </a:r>
            <a:r>
              <a:rPr lang="en-US" sz="3200" dirty="0" smtClean="0">
                <a:latin typeface="Century Gothic" pitchFamily="34" charset="0"/>
              </a:rPr>
              <a:t>:</a:t>
            </a:r>
            <a:r>
              <a:rPr lang="en-US" sz="3200" dirty="0" smtClean="0">
                <a:solidFill>
                  <a:srgbClr val="56407E"/>
                </a:solidFill>
                <a:latin typeface="Century Gothic" pitchFamily="34" charset="0"/>
              </a:rPr>
              <a:t> </a:t>
            </a:r>
            <a:r>
              <a:rPr lang="en-US" sz="3200" dirty="0" smtClean="0">
                <a:latin typeface="Century Gothic" pitchFamily="34" charset="0"/>
              </a:rPr>
              <a:t>negatively interpreting the  communication of people for whom we 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have negative Gestalts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 question: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of an example of when you met someone the first time. </a:t>
            </a:r>
          </a:p>
          <a:p>
            <a:endParaRPr lang="en-US" dirty="0"/>
          </a:p>
          <a:p>
            <a:r>
              <a:rPr lang="en-US" dirty="0" smtClean="0"/>
              <a:t>What Gestalt did you form? Did the impression last?</a:t>
            </a:r>
          </a:p>
          <a:p>
            <a:endParaRPr lang="en-US" dirty="0"/>
          </a:p>
          <a:p>
            <a:r>
              <a:rPr lang="en-US" dirty="0" smtClean="0"/>
              <a:t>Why are first impressions so important?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33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>
          <a:xfrm>
            <a:off x="242888" y="228600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169A8A"/>
                </a:solidFill>
                <a:latin typeface="Century Gothic" pitchFamily="34" charset="0"/>
              </a:rPr>
              <a:t>Using Stereotypes</a:t>
            </a:r>
            <a:endParaRPr lang="en-US" sz="4400" dirty="0">
              <a:solidFill>
                <a:srgbClr val="169A8A"/>
              </a:solidFill>
              <a:latin typeface="Century Gothic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7924800" cy="4800600"/>
          </a:xfrm>
        </p:spPr>
        <p:txBody>
          <a:bodyPr>
            <a:normAutofit fontScale="77500" lnSpcReduction="20000"/>
          </a:bodyPr>
          <a:lstStyle/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b="1" dirty="0" smtClean="0">
                <a:solidFill>
                  <a:srgbClr val="56407E"/>
                </a:solidFill>
                <a:latin typeface="Century Gothic" pitchFamily="34" charset="0"/>
              </a:rPr>
              <a:t>Stereotyping</a:t>
            </a:r>
            <a:r>
              <a:rPr lang="en-US" sz="3200" b="1" dirty="0" smtClean="0">
                <a:latin typeface="Century Gothic" pitchFamily="34" charset="0"/>
              </a:rPr>
              <a:t> </a:t>
            </a:r>
            <a:r>
              <a:rPr lang="en-US" sz="3200" dirty="0" smtClean="0">
                <a:latin typeface="Century Gothic" pitchFamily="34" charset="0"/>
              </a:rPr>
              <a:t>involves overly simplistic interpersonal impressions.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solidFill>
                  <a:srgbClr val="FF9900"/>
                </a:solidFill>
                <a:latin typeface="Century Gothic" pitchFamily="34" charset="0"/>
              </a:rPr>
              <a:t>• </a:t>
            </a:r>
            <a:r>
              <a:rPr lang="en-US" sz="3200" dirty="0" smtClean="0">
                <a:latin typeface="Century Gothic" pitchFamily="34" charset="0"/>
              </a:rPr>
              <a:t>While flawed, stereotypes streamline the 	impression process and are almost impossible to avoid.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Connect back to Boys will be Girls video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What stereotypes were challenged?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What is the danger of stereotypes?</a:t>
            </a:r>
          </a:p>
          <a:p>
            <a:pPr marL="114300" indent="0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3200" dirty="0" smtClean="0">
                <a:latin typeface="Century Gothic" pitchFamily="34" charset="0"/>
              </a:rPr>
              <a:t>Have you experienced this concept before? 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/>
              <a:t>Perception checking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/>
          </a:bodyPr>
          <a:lstStyle/>
          <a:p>
            <a:r>
              <a:rPr lang="en-US" dirty="0" smtClean="0"/>
              <a:t>In a possible conflict situation- before making assumptions. Review p. 94-95 in text. Here is another way to check perceptions</a:t>
            </a:r>
          </a:p>
          <a:p>
            <a:endParaRPr lang="en-US" dirty="0" smtClean="0"/>
          </a:p>
          <a:p>
            <a:r>
              <a:rPr lang="en-US" dirty="0" smtClean="0"/>
              <a:t>First- offer empathy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Perception checking with someone</a:t>
            </a:r>
          </a:p>
          <a:p>
            <a:endParaRPr lang="en-US" dirty="0" smtClean="0"/>
          </a:p>
          <a:p>
            <a:r>
              <a:rPr lang="en-US" sz="2000" dirty="0" smtClean="0"/>
              <a:t>1.	Share </a:t>
            </a:r>
            <a:r>
              <a:rPr lang="en-US" sz="2000" dirty="0"/>
              <a:t>a</a:t>
            </a:r>
            <a:r>
              <a:rPr lang="en-US" sz="2000" dirty="0" smtClean="0"/>
              <a:t> description of the behavior noticed</a:t>
            </a:r>
          </a:p>
          <a:p>
            <a:r>
              <a:rPr lang="en-US" sz="2000" dirty="0" smtClean="0"/>
              <a:t>2.	Offer two possible interpretations of behavior </a:t>
            </a:r>
          </a:p>
          <a:p>
            <a:r>
              <a:rPr lang="en-US" sz="2000" dirty="0" smtClean="0"/>
              <a:t>3.	</a:t>
            </a:r>
            <a:r>
              <a:rPr lang="en-US" sz="2000" dirty="0"/>
              <a:t>R</a:t>
            </a:r>
            <a:r>
              <a:rPr lang="en-US" sz="2000" dirty="0" smtClean="0"/>
              <a:t>equest for clarification about how to interpret the information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are now ready for Participation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21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68</TotalTime>
  <Words>580</Words>
  <Application>Microsoft Office PowerPoint</Application>
  <PresentationFormat>On-screen Show (4:3)</PresentationFormat>
  <Paragraphs>156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Georgia</vt:lpstr>
      <vt:lpstr>Trebuchet MS</vt:lpstr>
      <vt:lpstr>Wingdings</vt:lpstr>
      <vt:lpstr>Wingdings 2</vt:lpstr>
      <vt:lpstr>Urban</vt:lpstr>
      <vt:lpstr>Chapter 3</vt:lpstr>
      <vt:lpstr>Week 4 goals</vt:lpstr>
      <vt:lpstr>On the next screen there is a picture:</vt:lpstr>
      <vt:lpstr>PowerPoint Presentation</vt:lpstr>
      <vt:lpstr>Perception process</vt:lpstr>
      <vt:lpstr>Perception as a Process</vt:lpstr>
      <vt:lpstr>The Process of Perception</vt:lpstr>
      <vt:lpstr>Influences on perceptions</vt:lpstr>
      <vt:lpstr>Influences on perceptions</vt:lpstr>
      <vt:lpstr>Interpreting the Information</vt:lpstr>
      <vt:lpstr>Internal Attributions</vt:lpstr>
      <vt:lpstr>External Attributions</vt:lpstr>
      <vt:lpstr>Interpreting the Information (cont.)</vt:lpstr>
      <vt:lpstr>Fundamental Attribution Error</vt:lpstr>
      <vt:lpstr>Actor-Observer Effect</vt:lpstr>
      <vt:lpstr>Self-Serving Bias</vt:lpstr>
      <vt:lpstr>Impressions: Constructing Gestalts</vt:lpstr>
      <vt:lpstr>Constructing Gestalts (Cont’d)</vt:lpstr>
      <vt:lpstr>Constructing Gestalts (cont.)</vt:lpstr>
      <vt:lpstr>Reflection question:</vt:lpstr>
      <vt:lpstr>Using Stereotypes</vt:lpstr>
      <vt:lpstr>Perception checking</vt:lpstr>
      <vt:lpstr>You are now ready for Participation 3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Friday-Friday-Friday</dc:title>
  <dc:creator>Owner</dc:creator>
  <cp:lastModifiedBy>kelly tenzek</cp:lastModifiedBy>
  <cp:revision>11</cp:revision>
  <dcterms:created xsi:type="dcterms:W3CDTF">2018-02-22T17:04:40Z</dcterms:created>
  <dcterms:modified xsi:type="dcterms:W3CDTF">2019-02-18T02:59:55Z</dcterms:modified>
</cp:coreProperties>
</file>